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2" r:id="rId1"/>
    <p:sldMasterId id="2147483777" r:id="rId2"/>
  </p:sldMasterIdLst>
  <p:sldIdLst>
    <p:sldId id="257" r:id="rId3"/>
    <p:sldId id="258" r:id="rId4"/>
    <p:sldId id="259" r:id="rId5"/>
    <p:sldId id="260" r:id="rId6"/>
    <p:sldId id="261" r:id="rId7"/>
    <p:sldId id="262" r:id="rId8"/>
    <p:sldId id="263" r:id="rId9"/>
    <p:sldId id="266"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9" d="100"/>
          <a:sy n="69" d="100"/>
        </p:scale>
        <p:origin x="75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6"/>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5D8458B-A383-4988-B0F2-64C554160B75}" type="datetimeFigureOut">
              <a:rPr lang="ru-RU" smtClean="0"/>
              <a:pPr/>
              <a:t>18.12.2021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69E86F-4884-47DB-97B1-9A0B6FF8BEC1}" type="slidenum">
              <a:rPr lang="ru-RU" smtClean="0"/>
              <a:pPr/>
              <a:t>‹#›</a:t>
            </a:fld>
            <a:endParaRPr lang="ru-RU"/>
          </a:p>
        </p:txBody>
      </p:sp>
    </p:spTree>
    <p:extLst>
      <p:ext uri="{BB962C8B-B14F-4D97-AF65-F5344CB8AC3E}">
        <p14:creationId xmlns:p14="http://schemas.microsoft.com/office/powerpoint/2010/main" val="327964461"/>
      </p:ext>
    </p:ext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5D8458B-A383-4988-B0F2-64C554160B75}" type="datetimeFigureOut">
              <a:rPr lang="ru-RU" smtClean="0"/>
              <a:pPr/>
              <a:t>18.12.2021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69E86F-4884-47DB-97B1-9A0B6FF8BEC1}" type="slidenum">
              <a:rPr lang="ru-RU" smtClean="0"/>
              <a:pPr/>
              <a:t>‹#›</a:t>
            </a:fld>
            <a:endParaRPr lang="ru-RU"/>
          </a:p>
        </p:txBody>
      </p:sp>
    </p:spTree>
    <p:extLst>
      <p:ext uri="{BB962C8B-B14F-4D97-AF65-F5344CB8AC3E}">
        <p14:creationId xmlns:p14="http://schemas.microsoft.com/office/powerpoint/2010/main" val="1924225994"/>
      </p:ext>
    </p:ext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5D8458B-A383-4988-B0F2-64C554160B75}" type="datetimeFigureOut">
              <a:rPr lang="ru-RU" smtClean="0"/>
              <a:pPr/>
              <a:t>18.12.2021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69E86F-4884-47DB-97B1-9A0B6FF8BEC1}" type="slidenum">
              <a:rPr lang="ru-RU" smtClean="0"/>
              <a:pPr/>
              <a:t>‹#›</a:t>
            </a:fld>
            <a:endParaRPr lang="ru-RU"/>
          </a:p>
        </p:txBody>
      </p:sp>
    </p:spTree>
    <p:extLst>
      <p:ext uri="{BB962C8B-B14F-4D97-AF65-F5344CB8AC3E}">
        <p14:creationId xmlns:p14="http://schemas.microsoft.com/office/powerpoint/2010/main" val="629332424"/>
      </p:ext>
    </p:ext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lumMod val="75000"/>
                  </a:schemeClr>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99976199-30FA-49C1-AB27-7D72DD9F338D}" type="datetimeFigureOut">
              <a:rPr lang="ru-RU" smtClean="0"/>
              <a:t>18.12.2021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C70DE2E-EF21-44BD-B6E8-00258AB04598}" type="slidenum">
              <a:rPr lang="ru-RU" smtClean="0"/>
              <a:t>‹#›</a:t>
            </a:fld>
            <a:endParaRPr lang="ru-RU"/>
          </a:p>
        </p:txBody>
      </p:sp>
    </p:spTree>
    <p:extLst>
      <p:ext uri="{BB962C8B-B14F-4D97-AF65-F5344CB8AC3E}">
        <p14:creationId xmlns:p14="http://schemas.microsoft.com/office/powerpoint/2010/main" val="7909102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9976199-30FA-49C1-AB27-7D72DD9F338D}" type="datetimeFigureOut">
              <a:rPr lang="ru-RU" smtClean="0"/>
              <a:t>18.12.2021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C70DE2E-EF21-44BD-B6E8-00258AB04598}" type="slidenum">
              <a:rPr lang="ru-RU" smtClean="0"/>
              <a:t>‹#›</a:t>
            </a:fld>
            <a:endParaRPr lang="ru-RU"/>
          </a:p>
        </p:txBody>
      </p:sp>
    </p:spTree>
    <p:extLst>
      <p:ext uri="{BB962C8B-B14F-4D97-AF65-F5344CB8AC3E}">
        <p14:creationId xmlns:p14="http://schemas.microsoft.com/office/powerpoint/2010/main" val="33594313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99976199-30FA-49C1-AB27-7D72DD9F338D}" type="datetimeFigureOut">
              <a:rPr lang="ru-RU" smtClean="0"/>
              <a:t>18.12.2021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C70DE2E-EF21-44BD-B6E8-00258AB04598}" type="slidenum">
              <a:rPr lang="ru-RU" smtClean="0"/>
              <a:t>‹#›</a:t>
            </a:fld>
            <a:endParaRPr lang="ru-RU"/>
          </a:p>
        </p:txBody>
      </p:sp>
    </p:spTree>
    <p:extLst>
      <p:ext uri="{BB962C8B-B14F-4D97-AF65-F5344CB8AC3E}">
        <p14:creationId xmlns:p14="http://schemas.microsoft.com/office/powerpoint/2010/main" val="12640676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99976199-30FA-49C1-AB27-7D72DD9F338D}" type="datetimeFigureOut">
              <a:rPr lang="ru-RU" smtClean="0"/>
              <a:t>18.12.2021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C70DE2E-EF21-44BD-B6E8-00258AB04598}" type="slidenum">
              <a:rPr lang="ru-RU" smtClean="0"/>
              <a:t>‹#›</a:t>
            </a:fld>
            <a:endParaRPr lang="ru-RU"/>
          </a:p>
        </p:txBody>
      </p:sp>
    </p:spTree>
    <p:extLst>
      <p:ext uri="{BB962C8B-B14F-4D97-AF65-F5344CB8AC3E}">
        <p14:creationId xmlns:p14="http://schemas.microsoft.com/office/powerpoint/2010/main" val="41380058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99976199-30FA-49C1-AB27-7D72DD9F338D}" type="datetimeFigureOut">
              <a:rPr lang="ru-RU" smtClean="0"/>
              <a:t>18.12.2021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8C70DE2E-EF21-44BD-B6E8-00258AB04598}" type="slidenum">
              <a:rPr lang="ru-RU" smtClean="0"/>
              <a:t>‹#›</a:t>
            </a:fld>
            <a:endParaRPr lang="ru-RU"/>
          </a:p>
        </p:txBody>
      </p:sp>
    </p:spTree>
    <p:extLst>
      <p:ext uri="{BB962C8B-B14F-4D97-AF65-F5344CB8AC3E}">
        <p14:creationId xmlns:p14="http://schemas.microsoft.com/office/powerpoint/2010/main" val="12986954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99976199-30FA-49C1-AB27-7D72DD9F338D}" type="datetimeFigureOut">
              <a:rPr lang="ru-RU" smtClean="0"/>
              <a:t>18.12.2021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8C70DE2E-EF21-44BD-B6E8-00258AB04598}" type="slidenum">
              <a:rPr lang="ru-RU" smtClean="0"/>
              <a:t>‹#›</a:t>
            </a:fld>
            <a:endParaRPr lang="ru-RU"/>
          </a:p>
        </p:txBody>
      </p:sp>
    </p:spTree>
    <p:extLst>
      <p:ext uri="{BB962C8B-B14F-4D97-AF65-F5344CB8AC3E}">
        <p14:creationId xmlns:p14="http://schemas.microsoft.com/office/powerpoint/2010/main" val="16950173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976199-30FA-49C1-AB27-7D72DD9F338D}" type="datetimeFigureOut">
              <a:rPr lang="ru-RU" smtClean="0"/>
              <a:t>18.12.2021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8C70DE2E-EF21-44BD-B6E8-00258AB04598}" type="slidenum">
              <a:rPr lang="ru-RU" smtClean="0"/>
              <a:t>‹#›</a:t>
            </a:fld>
            <a:endParaRPr lang="ru-RU"/>
          </a:p>
        </p:txBody>
      </p:sp>
    </p:spTree>
    <p:extLst>
      <p:ext uri="{BB962C8B-B14F-4D97-AF65-F5344CB8AC3E}">
        <p14:creationId xmlns:p14="http://schemas.microsoft.com/office/powerpoint/2010/main" val="33612086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99976199-30FA-49C1-AB27-7D72DD9F338D}" type="datetimeFigureOut">
              <a:rPr lang="ru-RU" smtClean="0"/>
              <a:t>18.12.2021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C70DE2E-EF21-44BD-B6E8-00258AB04598}" type="slidenum">
              <a:rPr lang="ru-RU" smtClean="0"/>
              <a:t>‹#›</a:t>
            </a:fld>
            <a:endParaRPr lang="ru-RU"/>
          </a:p>
        </p:txBody>
      </p:sp>
    </p:spTree>
    <p:extLst>
      <p:ext uri="{BB962C8B-B14F-4D97-AF65-F5344CB8AC3E}">
        <p14:creationId xmlns:p14="http://schemas.microsoft.com/office/powerpoint/2010/main" val="30861540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5D8458B-A383-4988-B0F2-64C554160B75}" type="datetimeFigureOut">
              <a:rPr lang="ru-RU" smtClean="0"/>
              <a:pPr/>
              <a:t>18.12.2021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69E86F-4884-47DB-97B1-9A0B6FF8BEC1}" type="slidenum">
              <a:rPr lang="ru-RU" smtClean="0"/>
              <a:pPr/>
              <a:t>‹#›</a:t>
            </a:fld>
            <a:endParaRPr lang="ru-RU"/>
          </a:p>
        </p:txBody>
      </p:sp>
    </p:spTree>
    <p:extLst>
      <p:ext uri="{BB962C8B-B14F-4D97-AF65-F5344CB8AC3E}">
        <p14:creationId xmlns:p14="http://schemas.microsoft.com/office/powerpoint/2010/main" val="1349762209"/>
      </p:ext>
    </p:ext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99976199-30FA-49C1-AB27-7D72DD9F338D}" type="datetimeFigureOut">
              <a:rPr lang="ru-RU" smtClean="0"/>
              <a:t>18.12.2021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C70DE2E-EF21-44BD-B6E8-00258AB04598}" type="slidenum">
              <a:rPr lang="ru-RU" smtClean="0"/>
              <a:t>‹#›</a:t>
            </a:fld>
            <a:endParaRPr lang="ru-RU"/>
          </a:p>
        </p:txBody>
      </p:sp>
    </p:spTree>
    <p:extLst>
      <p:ext uri="{BB962C8B-B14F-4D97-AF65-F5344CB8AC3E}">
        <p14:creationId xmlns:p14="http://schemas.microsoft.com/office/powerpoint/2010/main" val="30839888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5D8458B-A383-4988-B0F2-64C554160B75}" type="datetimeFigureOut">
              <a:rPr lang="ru-RU" smtClean="0"/>
              <a:pPr/>
              <a:t>18.12.2021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269E86F-4884-47DB-97B1-9A0B6FF8BEC1}" type="slidenum">
              <a:rPr lang="ru-RU" smtClean="0"/>
              <a:pPr/>
              <a:t>‹#›</a:t>
            </a:fld>
            <a:endParaRPr lang="ru-RU"/>
          </a:p>
        </p:txBody>
      </p:sp>
    </p:spTree>
    <p:extLst>
      <p:ext uri="{BB962C8B-B14F-4D97-AF65-F5344CB8AC3E}">
        <p14:creationId xmlns:p14="http://schemas.microsoft.com/office/powerpoint/2010/main" val="32376820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5D8458B-A383-4988-B0F2-64C554160B75}" type="datetimeFigureOut">
              <a:rPr lang="ru-RU" smtClean="0"/>
              <a:pPr/>
              <a:t>18.12.2021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269E86F-4884-47DB-97B1-9A0B6FF8BEC1}" type="slidenum">
              <a:rPr lang="ru-RU" smtClean="0"/>
              <a:pPr/>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6043030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5D8458B-A383-4988-B0F2-64C554160B75}" type="datetimeFigureOut">
              <a:rPr lang="ru-RU" smtClean="0"/>
              <a:pPr/>
              <a:t>18.12.2021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269E86F-4884-47DB-97B1-9A0B6FF8BEC1}" type="slidenum">
              <a:rPr lang="ru-RU" smtClean="0"/>
              <a:pPr/>
              <a:t>‹#›</a:t>
            </a:fld>
            <a:endParaRPr lang="ru-RU"/>
          </a:p>
        </p:txBody>
      </p:sp>
    </p:spTree>
    <p:extLst>
      <p:ext uri="{BB962C8B-B14F-4D97-AF65-F5344CB8AC3E}">
        <p14:creationId xmlns:p14="http://schemas.microsoft.com/office/powerpoint/2010/main" val="35248322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5D8458B-A383-4988-B0F2-64C554160B75}" type="datetimeFigureOut">
              <a:rPr lang="ru-RU" smtClean="0"/>
              <a:pPr/>
              <a:t>18.12.2021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269E86F-4884-47DB-97B1-9A0B6FF8BEC1}" type="slidenum">
              <a:rPr lang="ru-RU" smtClean="0"/>
              <a:pPr/>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6866926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5D8458B-A383-4988-B0F2-64C554160B75}" type="datetimeFigureOut">
              <a:rPr lang="ru-RU" smtClean="0"/>
              <a:pPr/>
              <a:t>18.12.2021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269E86F-4884-47DB-97B1-9A0B6FF8BEC1}" type="slidenum">
              <a:rPr lang="ru-RU" smtClean="0"/>
              <a:pPr/>
              <a:t>‹#›</a:t>
            </a:fld>
            <a:endParaRPr lang="ru-RU"/>
          </a:p>
        </p:txBody>
      </p:sp>
    </p:spTree>
    <p:extLst>
      <p:ext uri="{BB962C8B-B14F-4D97-AF65-F5344CB8AC3E}">
        <p14:creationId xmlns:p14="http://schemas.microsoft.com/office/powerpoint/2010/main" val="30890046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9976199-30FA-49C1-AB27-7D72DD9F338D}" type="datetimeFigureOut">
              <a:rPr lang="ru-RU" smtClean="0"/>
              <a:t>18.12.2021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C70DE2E-EF21-44BD-B6E8-00258AB04598}" type="slidenum">
              <a:rPr lang="ru-RU" smtClean="0"/>
              <a:t>‹#›</a:t>
            </a:fld>
            <a:endParaRPr lang="ru-RU"/>
          </a:p>
        </p:txBody>
      </p:sp>
    </p:spTree>
    <p:extLst>
      <p:ext uri="{BB962C8B-B14F-4D97-AF65-F5344CB8AC3E}">
        <p14:creationId xmlns:p14="http://schemas.microsoft.com/office/powerpoint/2010/main" val="16952086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9976199-30FA-49C1-AB27-7D72DD9F338D}" type="datetimeFigureOut">
              <a:rPr lang="ru-RU" smtClean="0"/>
              <a:t>18.12.2021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C70DE2E-EF21-44BD-B6E8-00258AB04598}" type="slidenum">
              <a:rPr lang="ru-RU" smtClean="0"/>
              <a:t>‹#›</a:t>
            </a:fld>
            <a:endParaRPr lang="ru-RU"/>
          </a:p>
        </p:txBody>
      </p:sp>
    </p:spTree>
    <p:extLst>
      <p:ext uri="{BB962C8B-B14F-4D97-AF65-F5344CB8AC3E}">
        <p14:creationId xmlns:p14="http://schemas.microsoft.com/office/powerpoint/2010/main" val="318880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5D8458B-A383-4988-B0F2-64C554160B75}" type="datetimeFigureOut">
              <a:rPr lang="ru-RU" smtClean="0"/>
              <a:pPr/>
              <a:t>18.12.2021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69E86F-4884-47DB-97B1-9A0B6FF8BEC1}" type="slidenum">
              <a:rPr lang="ru-RU" smtClean="0"/>
              <a:pPr/>
              <a:t>‹#›</a:t>
            </a:fld>
            <a:endParaRPr lang="ru-RU"/>
          </a:p>
        </p:txBody>
      </p:sp>
    </p:spTree>
    <p:extLst>
      <p:ext uri="{BB962C8B-B14F-4D97-AF65-F5344CB8AC3E}">
        <p14:creationId xmlns:p14="http://schemas.microsoft.com/office/powerpoint/2010/main" val="3407967762"/>
      </p:ext>
    </p:ext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5D8458B-A383-4988-B0F2-64C554160B75}" type="datetimeFigureOut">
              <a:rPr lang="ru-RU" smtClean="0"/>
              <a:pPr/>
              <a:t>18.12.2021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269E86F-4884-47DB-97B1-9A0B6FF8BEC1}" type="slidenum">
              <a:rPr lang="ru-RU" smtClean="0"/>
              <a:pPr/>
              <a:t>‹#›</a:t>
            </a:fld>
            <a:endParaRPr lang="ru-RU"/>
          </a:p>
        </p:txBody>
      </p:sp>
    </p:spTree>
    <p:extLst>
      <p:ext uri="{BB962C8B-B14F-4D97-AF65-F5344CB8AC3E}">
        <p14:creationId xmlns:p14="http://schemas.microsoft.com/office/powerpoint/2010/main" val="684384388"/>
      </p:ext>
    </p:ext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5D8458B-A383-4988-B0F2-64C554160B75}" type="datetimeFigureOut">
              <a:rPr lang="ru-RU" smtClean="0"/>
              <a:pPr/>
              <a:t>18.12.2021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269E86F-4884-47DB-97B1-9A0B6FF8BEC1}" type="slidenum">
              <a:rPr lang="ru-RU" smtClean="0"/>
              <a:pPr/>
              <a:t>‹#›</a:t>
            </a:fld>
            <a:endParaRPr lang="ru-RU"/>
          </a:p>
        </p:txBody>
      </p:sp>
    </p:spTree>
    <p:extLst>
      <p:ext uri="{BB962C8B-B14F-4D97-AF65-F5344CB8AC3E}">
        <p14:creationId xmlns:p14="http://schemas.microsoft.com/office/powerpoint/2010/main" val="3141592545"/>
      </p:ext>
    </p:ext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5D8458B-A383-4988-B0F2-64C554160B75}" type="datetimeFigureOut">
              <a:rPr lang="ru-RU" smtClean="0"/>
              <a:pPr/>
              <a:t>18.12.2021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269E86F-4884-47DB-97B1-9A0B6FF8BEC1}" type="slidenum">
              <a:rPr lang="ru-RU" smtClean="0"/>
              <a:pPr/>
              <a:t>‹#›</a:t>
            </a:fld>
            <a:endParaRPr lang="ru-RU"/>
          </a:p>
        </p:txBody>
      </p:sp>
    </p:spTree>
    <p:extLst>
      <p:ext uri="{BB962C8B-B14F-4D97-AF65-F5344CB8AC3E}">
        <p14:creationId xmlns:p14="http://schemas.microsoft.com/office/powerpoint/2010/main" val="4207159790"/>
      </p:ext>
    </p:ext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5D8458B-A383-4988-B0F2-64C554160B75}" type="datetimeFigureOut">
              <a:rPr lang="ru-RU" smtClean="0"/>
              <a:pPr/>
              <a:t>18.12.2021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269E86F-4884-47DB-97B1-9A0B6FF8BEC1}" type="slidenum">
              <a:rPr lang="ru-RU" smtClean="0"/>
              <a:pPr/>
              <a:t>‹#›</a:t>
            </a:fld>
            <a:endParaRPr lang="ru-RU"/>
          </a:p>
        </p:txBody>
      </p:sp>
    </p:spTree>
    <p:extLst>
      <p:ext uri="{BB962C8B-B14F-4D97-AF65-F5344CB8AC3E}">
        <p14:creationId xmlns:p14="http://schemas.microsoft.com/office/powerpoint/2010/main" val="3853392310"/>
      </p:ext>
    </p:ext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5D8458B-A383-4988-B0F2-64C554160B75}" type="datetimeFigureOut">
              <a:rPr lang="ru-RU" smtClean="0"/>
              <a:pPr/>
              <a:t>18.12.2021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269E86F-4884-47DB-97B1-9A0B6FF8BEC1}" type="slidenum">
              <a:rPr lang="ru-RU" smtClean="0"/>
              <a:pPr/>
              <a:t>‹#›</a:t>
            </a:fld>
            <a:endParaRPr lang="ru-RU"/>
          </a:p>
        </p:txBody>
      </p:sp>
    </p:spTree>
    <p:extLst>
      <p:ext uri="{BB962C8B-B14F-4D97-AF65-F5344CB8AC3E}">
        <p14:creationId xmlns:p14="http://schemas.microsoft.com/office/powerpoint/2010/main" val="1075164133"/>
      </p:ext>
    </p:ext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5D8458B-A383-4988-B0F2-64C554160B75}" type="datetimeFigureOut">
              <a:rPr lang="ru-RU" smtClean="0"/>
              <a:pPr/>
              <a:t>18.12.2021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269E86F-4884-47DB-97B1-9A0B6FF8BEC1}" type="slidenum">
              <a:rPr lang="ru-RU" smtClean="0"/>
              <a:pPr/>
              <a:t>‹#›</a:t>
            </a:fld>
            <a:endParaRPr lang="ru-RU"/>
          </a:p>
        </p:txBody>
      </p:sp>
    </p:spTree>
    <p:extLst>
      <p:ext uri="{BB962C8B-B14F-4D97-AF65-F5344CB8AC3E}">
        <p14:creationId xmlns:p14="http://schemas.microsoft.com/office/powerpoint/2010/main" val="878728932"/>
      </p:ext>
    </p:extLst>
  </p:cSld>
  <p:clrMapOvr>
    <a:masterClrMapping/>
  </p:clrMapOvr>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D8458B-A383-4988-B0F2-64C554160B75}" type="datetimeFigureOut">
              <a:rPr lang="ru-RU" smtClean="0"/>
              <a:pPr/>
              <a:t>18.12.2021</a:t>
            </a:fld>
            <a:endParaRPr lang="ru-RU"/>
          </a:p>
        </p:txBody>
      </p:sp>
      <p:sp>
        <p:nvSpPr>
          <p:cNvPr id="5" name="Нижний колонтитул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69E86F-4884-47DB-97B1-9A0B6FF8BEC1}" type="slidenum">
              <a:rPr lang="ru-RU" smtClean="0"/>
              <a:pPr/>
              <a:t>‹#›</a:t>
            </a:fld>
            <a:endParaRPr lang="ru-RU"/>
          </a:p>
        </p:txBody>
      </p:sp>
      <p:pic>
        <p:nvPicPr>
          <p:cNvPr id="9" name="Рисунок 8" descr="6.jpg"/>
          <p:cNvPicPr>
            <a:picLocks noChangeAspect="1"/>
          </p:cNvPicPr>
          <p:nvPr userDrawn="1"/>
        </p:nvPicPr>
        <p:blipFill>
          <a:blip r:embed="rId13"/>
          <a:stretch>
            <a:fillRect/>
          </a:stretch>
        </p:blipFill>
        <p:spPr>
          <a:xfrm>
            <a:off x="0" y="0"/>
            <a:ext cx="12192000" cy="6883944"/>
          </a:xfrm>
          <a:prstGeom prst="rect">
            <a:avLst/>
          </a:prstGeom>
        </p:spPr>
      </p:pic>
    </p:spTree>
    <p:extLst>
      <p:ext uri="{BB962C8B-B14F-4D97-AF65-F5344CB8AC3E}">
        <p14:creationId xmlns:p14="http://schemas.microsoft.com/office/powerpoint/2010/main" val="2540569518"/>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mc:AlternateContent xmlns:mc="http://schemas.openxmlformats.org/markup-compatibility/2006" xmlns:p14="http://schemas.microsoft.com/office/powerpoint/2010/main">
    <mc:Choice Requires="p14">
      <p:transition p14:dur="10">
        <p:pull/>
      </p:transition>
    </mc:Choice>
    <mc:Fallback xmlns="">
      <p:transition>
        <p:pull/>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9" name="Group 28"/>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5D8458B-A383-4988-B0F2-64C554160B75}" type="datetimeFigureOut">
              <a:rPr lang="ru-RU" smtClean="0"/>
              <a:pPr/>
              <a:t>18.12.2021</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9269E86F-4884-47DB-97B1-9A0B6FF8BEC1}" type="slidenum">
              <a:rPr lang="ru-RU" smtClean="0"/>
              <a:pPr/>
              <a:t>‹#›</a:t>
            </a:fld>
            <a:endParaRPr lang="ru-RU"/>
          </a:p>
        </p:txBody>
      </p:sp>
    </p:spTree>
    <p:extLst>
      <p:ext uri="{BB962C8B-B14F-4D97-AF65-F5344CB8AC3E}">
        <p14:creationId xmlns:p14="http://schemas.microsoft.com/office/powerpoint/2010/main" val="2093351419"/>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с двумя скругленными противолежащими углами 7"/>
          <p:cNvSpPr/>
          <p:nvPr/>
        </p:nvSpPr>
        <p:spPr>
          <a:xfrm>
            <a:off x="1814944" y="111935"/>
            <a:ext cx="10259963" cy="1287416"/>
          </a:xfrm>
          <a:prstGeom prst="round2DiagRect">
            <a:avLst/>
          </a:prstGeom>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kk-KZ"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"№12 КОЛЛЕДЖ" МКҚК</a:t>
            </a:r>
            <a:endParaRPr kumimoji="0" lang="ru-RU"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endParaRPr>
          </a:p>
        </p:txBody>
      </p:sp>
      <p:sp>
        <p:nvSpPr>
          <p:cNvPr id="9" name="Прямоугольник с двумя усеченными противолежащими углами 8"/>
          <p:cNvSpPr/>
          <p:nvPr/>
        </p:nvSpPr>
        <p:spPr>
          <a:xfrm>
            <a:off x="1551709" y="2144565"/>
            <a:ext cx="10523199" cy="1188563"/>
          </a:xfrm>
          <a:prstGeom prst="snip2DiagRect">
            <a:avLst/>
          </a:prstGeom>
          <a:gradFill>
            <a:gsLst>
              <a:gs pos="0">
                <a:schemeClr val="accent6">
                  <a:lumMod val="40000"/>
                  <a:lumOff val="60000"/>
                </a:schemeClr>
              </a:gs>
              <a:gs pos="100000">
                <a:schemeClr val="accent6">
                  <a:shade val="94000"/>
                  <a:lumMod val="94000"/>
                </a:schemeClr>
              </a:gs>
            </a:gsLst>
            <a:lin ang="5400000" scaled="0"/>
          </a:gradFill>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3200" noProof="0" dirty="0" err="1" smtClean="0">
                <a:solidFill>
                  <a:schemeClr val="bg1"/>
                </a:solidFill>
                <a:latin typeface="Times New Roman" pitchFamily="18" charset="0"/>
                <a:cs typeface="Times New Roman" pitchFamily="18" charset="0"/>
              </a:rPr>
              <a:t>Медетбаева</a:t>
            </a:r>
            <a:r>
              <a:rPr lang="ru-RU" sz="3200" noProof="0" dirty="0" smtClean="0">
                <a:solidFill>
                  <a:schemeClr val="bg1"/>
                </a:solidFill>
                <a:latin typeface="Times New Roman" pitchFamily="18" charset="0"/>
                <a:cs typeface="Times New Roman" pitchFamily="18" charset="0"/>
              </a:rPr>
              <a:t> </a:t>
            </a:r>
            <a:r>
              <a:rPr lang="ru-RU" sz="3200" noProof="0" dirty="0" err="1" smtClean="0">
                <a:solidFill>
                  <a:schemeClr val="bg1"/>
                </a:solidFill>
                <a:latin typeface="Times New Roman" pitchFamily="18" charset="0"/>
                <a:cs typeface="Times New Roman" pitchFamily="18" charset="0"/>
              </a:rPr>
              <a:t>Жансая</a:t>
            </a:r>
            <a:r>
              <a:rPr lang="ru-RU" sz="3200" noProof="0" dirty="0" smtClean="0">
                <a:solidFill>
                  <a:schemeClr val="bg1"/>
                </a:solidFill>
                <a:latin typeface="Times New Roman" pitchFamily="18" charset="0"/>
                <a:cs typeface="Times New Roman" pitchFamily="18" charset="0"/>
              </a:rPr>
              <a:t> </a:t>
            </a:r>
            <a:r>
              <a:rPr lang="ru-RU" sz="3200" noProof="0" dirty="0" err="1" smtClean="0">
                <a:solidFill>
                  <a:schemeClr val="bg1"/>
                </a:solidFill>
                <a:latin typeface="Times New Roman" pitchFamily="18" charset="0"/>
                <a:cs typeface="Times New Roman" pitchFamily="18" charset="0"/>
              </a:rPr>
              <a:t>Сейдахимовна</a:t>
            </a:r>
            <a:endParaRPr lang="ru-RU" sz="3200" noProof="0" dirty="0" smtClean="0">
              <a:solidFill>
                <a:schemeClr val="bg1"/>
              </a:solidFill>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3200" b="0" i="0" u="none" strike="noStrike" kern="1200" cap="none" spc="0" normalizeH="0" baseline="0" dirty="0" err="1" smtClean="0">
                <a:ln>
                  <a:noFill/>
                </a:ln>
                <a:solidFill>
                  <a:schemeClr val="bg1"/>
                </a:solidFill>
                <a:effectLst/>
                <a:uLnTx/>
                <a:uFillTx/>
                <a:latin typeface="Times New Roman" pitchFamily="18" charset="0"/>
                <a:ea typeface="+mn-ea"/>
                <a:cs typeface="Times New Roman" pitchFamily="18" charset="0"/>
              </a:rPr>
              <a:t>Қазақ</a:t>
            </a:r>
            <a:r>
              <a:rPr kumimoji="0" lang="ru-RU" sz="3200" b="0" i="0" u="none" strike="noStrike" kern="1200" cap="none" spc="0" normalizeH="0" dirty="0" smtClean="0">
                <a:ln>
                  <a:noFill/>
                </a:ln>
                <a:solidFill>
                  <a:schemeClr val="bg1"/>
                </a:solidFill>
                <a:effectLst/>
                <a:uLnTx/>
                <a:uFillTx/>
                <a:latin typeface="Times New Roman" pitchFamily="18" charset="0"/>
                <a:ea typeface="+mn-ea"/>
                <a:cs typeface="Times New Roman" pitchFamily="18" charset="0"/>
              </a:rPr>
              <a:t> </a:t>
            </a:r>
            <a:r>
              <a:rPr kumimoji="0" lang="ru-RU" sz="3200" b="0" i="0" u="none" strike="noStrike" kern="1200" cap="none" spc="0" normalizeH="0" dirty="0" err="1" smtClean="0">
                <a:ln>
                  <a:noFill/>
                </a:ln>
                <a:solidFill>
                  <a:schemeClr val="bg1"/>
                </a:solidFill>
                <a:effectLst/>
                <a:uLnTx/>
                <a:uFillTx/>
                <a:latin typeface="Times New Roman" pitchFamily="18" charset="0"/>
                <a:ea typeface="+mn-ea"/>
                <a:cs typeface="Times New Roman" pitchFamily="18" charset="0"/>
              </a:rPr>
              <a:t>тілі</a:t>
            </a:r>
            <a:r>
              <a:rPr kumimoji="0" lang="ru-RU" sz="3200" b="0" i="0" u="none" strike="noStrike" kern="1200" cap="none" spc="0" normalizeH="0" dirty="0" smtClean="0">
                <a:ln>
                  <a:noFill/>
                </a:ln>
                <a:solidFill>
                  <a:schemeClr val="bg1"/>
                </a:solidFill>
                <a:effectLst/>
                <a:uLnTx/>
                <a:uFillTx/>
                <a:latin typeface="Times New Roman" pitchFamily="18" charset="0"/>
                <a:ea typeface="+mn-ea"/>
                <a:cs typeface="Times New Roman" pitchFamily="18" charset="0"/>
              </a:rPr>
              <a:t> мен </a:t>
            </a:r>
            <a:r>
              <a:rPr kumimoji="0" lang="ru-RU" sz="3200" b="0" i="0" u="none" strike="noStrike" kern="1200" cap="none" spc="0" normalizeH="0" dirty="0" err="1" smtClean="0">
                <a:ln>
                  <a:noFill/>
                </a:ln>
                <a:solidFill>
                  <a:schemeClr val="bg1"/>
                </a:solidFill>
                <a:effectLst/>
                <a:uLnTx/>
                <a:uFillTx/>
                <a:latin typeface="Times New Roman" pitchFamily="18" charset="0"/>
                <a:ea typeface="+mn-ea"/>
                <a:cs typeface="Times New Roman" pitchFamily="18" charset="0"/>
              </a:rPr>
              <a:t>әдебиеті</a:t>
            </a:r>
            <a:r>
              <a:rPr kumimoji="0" lang="ru-RU" sz="3200" b="0" i="0" u="none" strike="noStrike" kern="1200" cap="none" spc="0" normalizeH="0" dirty="0" smtClean="0">
                <a:ln>
                  <a:noFill/>
                </a:ln>
                <a:solidFill>
                  <a:schemeClr val="bg1"/>
                </a:solidFill>
                <a:effectLst/>
                <a:uLnTx/>
                <a:uFillTx/>
                <a:latin typeface="Times New Roman" pitchFamily="18" charset="0"/>
                <a:ea typeface="+mn-ea"/>
                <a:cs typeface="Times New Roman" pitchFamily="18" charset="0"/>
              </a:rPr>
              <a:t> </a:t>
            </a:r>
            <a:r>
              <a:rPr kumimoji="0" lang="ru-RU" sz="3200" b="0" i="0" u="none" strike="noStrike" kern="1200" cap="none" spc="0" normalizeH="0" dirty="0" err="1" smtClean="0">
                <a:ln>
                  <a:noFill/>
                </a:ln>
                <a:solidFill>
                  <a:schemeClr val="bg1"/>
                </a:solidFill>
                <a:effectLst/>
                <a:uLnTx/>
                <a:uFillTx/>
                <a:latin typeface="Times New Roman" pitchFamily="18" charset="0"/>
                <a:ea typeface="+mn-ea"/>
                <a:cs typeface="Times New Roman" pitchFamily="18" charset="0"/>
              </a:rPr>
              <a:t>пәні</a:t>
            </a:r>
            <a:r>
              <a:rPr kumimoji="0" lang="ru-RU" sz="3200" b="0" i="0" u="none" strike="noStrike" kern="1200" cap="none" spc="0" normalizeH="0" dirty="0" smtClean="0">
                <a:ln>
                  <a:noFill/>
                </a:ln>
                <a:solidFill>
                  <a:schemeClr val="bg1"/>
                </a:solidFill>
                <a:effectLst/>
                <a:uLnTx/>
                <a:uFillTx/>
                <a:latin typeface="Times New Roman" pitchFamily="18" charset="0"/>
                <a:ea typeface="+mn-ea"/>
                <a:cs typeface="Times New Roman" pitchFamily="18" charset="0"/>
              </a:rPr>
              <a:t> </a:t>
            </a:r>
            <a:r>
              <a:rPr kumimoji="0" lang="ru-RU" sz="3200" b="0" i="0" u="none" strike="noStrike" kern="1200" cap="none" spc="0" normalizeH="0" dirty="0" err="1" smtClean="0">
                <a:ln>
                  <a:noFill/>
                </a:ln>
                <a:solidFill>
                  <a:schemeClr val="bg1"/>
                </a:solidFill>
                <a:effectLst/>
                <a:uLnTx/>
                <a:uFillTx/>
                <a:latin typeface="Times New Roman" pitchFamily="18" charset="0"/>
                <a:ea typeface="+mn-ea"/>
                <a:cs typeface="Times New Roman" pitchFamily="18" charset="0"/>
              </a:rPr>
              <a:t>оқытушысы</a:t>
            </a:r>
            <a:endParaRPr kumimoji="0" lang="ru-RU" sz="3200" b="0" i="0" u="none" strike="noStrike" kern="1200" cap="none" spc="0" normalizeH="0" baseline="0" noProof="0" dirty="0">
              <a:ln>
                <a:noFill/>
              </a:ln>
              <a:solidFill>
                <a:schemeClr val="bg1"/>
              </a:solidFill>
              <a:effectLst/>
              <a:uLnTx/>
              <a:uFillTx/>
              <a:latin typeface="Times New Roman" pitchFamily="18" charset="0"/>
              <a:ea typeface="+mn-ea"/>
              <a:cs typeface="Times New Roman" pitchFamily="18" charset="0"/>
            </a:endParaRPr>
          </a:p>
        </p:txBody>
      </p:sp>
      <p:sp>
        <p:nvSpPr>
          <p:cNvPr id="11" name="Прямоугольник с двумя усеченными противолежащими углами 10"/>
          <p:cNvSpPr/>
          <p:nvPr/>
        </p:nvSpPr>
        <p:spPr>
          <a:xfrm>
            <a:off x="1246909" y="3602182"/>
            <a:ext cx="10827998" cy="3255818"/>
          </a:xfrm>
          <a:prstGeom prst="snip2DiagRect">
            <a:avLst/>
          </a:prstGeom>
          <a:gradFill>
            <a:gsLst>
              <a:gs pos="0">
                <a:schemeClr val="accent1">
                  <a:lumMod val="20000"/>
                  <a:lumOff val="80000"/>
                </a:schemeClr>
              </a:gs>
              <a:gs pos="100000">
                <a:schemeClr val="bg1"/>
              </a:gs>
            </a:gsLst>
            <a:lin ang="5400000" scaled="0"/>
          </a:gradFill>
        </p:spPr>
        <p:style>
          <a:lnRef idx="1">
            <a:schemeClr val="accent6"/>
          </a:lnRef>
          <a:fillRef idx="3">
            <a:schemeClr val="accent6"/>
          </a:fillRef>
          <a:effectRef idx="2">
            <a:schemeClr val="accent6"/>
          </a:effectRef>
          <a:fontRef idx="minor">
            <a:schemeClr val="lt1"/>
          </a:fontRef>
        </p:style>
        <p:txBody>
          <a:bodyPr rtlCol="0" anchor="ctr"/>
          <a:lstStyle/>
          <a:p>
            <a:pPr>
              <a:lnSpc>
                <a:spcPct val="107000"/>
              </a:lnSpc>
              <a:spcAft>
                <a:spcPts val="800"/>
              </a:spcAft>
            </a:pPr>
            <a:r>
              <a:rPr lang="kk-KZ" sz="32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Техникалық және кәсіптік білім беру ұйымдарында  қазақ тілі мен қазақ әдебиеті пәндері     </a:t>
            </a:r>
            <a:r>
              <a:rPr lang="kk-KZ" sz="3200"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бойынша   </a:t>
            </a:r>
            <a:r>
              <a:rPr lang="kk-KZ" sz="32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жаңартылған білім беру мазмұнын   енгізу ерекшеліктері</a:t>
            </a:r>
            <a:r>
              <a:rPr lang="kk-KZ" sz="2800"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28830354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634836" y="318654"/>
            <a:ext cx="10210800" cy="5933932"/>
          </a:xfrm>
          <a:prstGeom prst="rect">
            <a:avLst/>
          </a:prstGeom>
        </p:spPr>
        <p:txBody>
          <a:bodyPr wrap="square">
            <a:spAutoFit/>
          </a:bodyPr>
          <a:lstStyle/>
          <a:p>
            <a:pPr>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 </a:t>
            </a:r>
            <a:r>
              <a:rPr lang="kk-KZ" sz="20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Қазіргі қоғамда бәсекеге қабілетті ел  мен білімді ұрпақ тәрбиелеудің ұшар шыңына шарықтау үшін,   біздің ел түгелімен жаңартылған біліммен оқытылып, білім нәрімен сусындап жатыр.  Елімізде ең алдымен барлық мектептер оқып, сонан соң біз, яғни кәсіптік колледждерде қалыс қалып жатқан жоқ.   Бізде жаңартылған білім беру аясында курстарды тәмәмдап өз біліктілігімізді арттырып жатырмыз.   Жаңартылған білім берудің негізгі  мақсаты - студенттерге алған білімдері мен үйренген дағдыларын кез-келген ортада, ресми не іскерлік ортада болсада  бәсекеге қабілетті болуға, қарым-қатынас үдерісінде тиімді қолдануға мүмкіндік беретін білім беру болып табылады.</a:t>
            </a:r>
          </a:p>
          <a:p>
            <a:pPr>
              <a:lnSpc>
                <a:spcPct val="107000"/>
              </a:lnSpc>
              <a:spcAft>
                <a:spcPts val="800"/>
              </a:spcAft>
            </a:pPr>
            <a:r>
              <a:rPr lang="kk-KZ" sz="20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Қазақ тілінде де қазақ әдебиетінде де біз ең  бірінші алдымызға мақсат қоямыз. Сол мақсатқа жету барысында  қағидалар мен түрлі әдістерді қолданамыз. Қазақ тілін оқытуда жаңартылған білім беру бағдарламасының  мынадай негізгі ерекшеліктері бар:</a:t>
            </a:r>
          </a:p>
          <a:p>
            <a:pPr>
              <a:lnSpc>
                <a:spcPct val="107000"/>
              </a:lnSpc>
              <a:spcAft>
                <a:spcPts val="800"/>
              </a:spcAft>
            </a:pPr>
            <a:r>
              <a:rPr lang="kk-KZ" sz="20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Бізде оқыту нәтижелері мен бағалау критерийлері айдан анық беріліп қойған. Сол  бойынша оқытушы өзінше сабақ жоспарын жасайды.</a:t>
            </a:r>
          </a:p>
          <a:p>
            <a:r>
              <a:rPr lang="kk-KZ"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Қазақ тілін функционалдық-коммуникативтік тұрғыдан оқытуға назар аударылып, тыңдалым, оқылым, жазылым, айтылым коммуникативтік дағдыларын жағдаятқа сай дұрыс қолдана білуді дамытады.</a:t>
            </a:r>
            <a:endParaRPr lang="kk-KZ" sz="20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22105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801091" y="221673"/>
            <a:ext cx="10169236" cy="6494085"/>
          </a:xfrm>
          <a:prstGeom prst="rect">
            <a:avLst/>
          </a:prstGeom>
        </p:spPr>
        <p:txBody>
          <a:bodyPr wrap="square">
            <a:spAutoFit/>
          </a:bodyPr>
          <a:lstStyle/>
          <a:p>
            <a:r>
              <a:rPr lang="kk-KZ" sz="3200" dirty="0" smtClean="0">
                <a:solidFill>
                  <a:srgbClr val="C00000"/>
                </a:solidFill>
                <a:latin typeface="Times New Roman" panose="02020603050405020304" pitchFamily="18" charset="0"/>
                <a:ea typeface="Times New Roman" panose="02020603050405020304" pitchFamily="18" charset="0"/>
              </a:rPr>
              <a:t>   </a:t>
            </a:r>
            <a:r>
              <a:rPr lang="kk-KZ" sz="3200" dirty="0" smtClean="0">
                <a:solidFill>
                  <a:srgbClr val="0070C0"/>
                </a:solidFill>
                <a:latin typeface="Times New Roman" panose="02020603050405020304" pitchFamily="18" charset="0"/>
                <a:ea typeface="Times New Roman" panose="02020603050405020304" pitchFamily="18" charset="0"/>
              </a:rPr>
              <a:t>Оқу </a:t>
            </a:r>
            <a:r>
              <a:rPr lang="kk-KZ" sz="3200" dirty="0">
                <a:solidFill>
                  <a:srgbClr val="0070C0"/>
                </a:solidFill>
                <a:latin typeface="Times New Roman" panose="02020603050405020304" pitchFamily="18" charset="0"/>
                <a:ea typeface="Times New Roman" panose="02020603050405020304" pitchFamily="18" charset="0"/>
              </a:rPr>
              <a:t>бағдарламасында коммуникативтік әрекеттер мен дағдыларды жүзеге асыратын оқу мақсаттары ұсынылған.  </a:t>
            </a:r>
          </a:p>
          <a:p>
            <a:r>
              <a:rPr lang="kk-KZ" sz="3200" dirty="0">
                <a:solidFill>
                  <a:srgbClr val="0070C0"/>
                </a:solidFill>
                <a:latin typeface="Times New Roman" panose="02020603050405020304" pitchFamily="18" charset="0"/>
                <a:ea typeface="Times New Roman" panose="02020603050405020304" pitchFamily="18" charset="0"/>
              </a:rPr>
              <a:t>•        Бағдарлама мазмұны  әдебиет, тарих, биология, география, физика сияқты өзге пәндермен тығыз байланысты.  Лексикалық тақырыптарды меңгерту осы пәндермен тығыз байланыста жүргізіледі.</a:t>
            </a:r>
          </a:p>
          <a:p>
            <a:r>
              <a:rPr lang="kk-KZ" sz="3200" dirty="0">
                <a:solidFill>
                  <a:srgbClr val="0070C0"/>
                </a:solidFill>
                <a:latin typeface="Times New Roman" panose="02020603050405020304" pitchFamily="18" charset="0"/>
                <a:ea typeface="Times New Roman" panose="02020603050405020304" pitchFamily="18" charset="0"/>
              </a:rPr>
              <a:t>•        Бағдарлама студенттердің функционалдық сауаттылығын арттыруға, сыни тұрғыдан ойлау дағдысын дамытуға ықпал етеді.</a:t>
            </a:r>
          </a:p>
          <a:p>
            <a:r>
              <a:rPr lang="kk-KZ" sz="3200" dirty="0">
                <a:solidFill>
                  <a:srgbClr val="0070C0"/>
                </a:solidFill>
                <a:latin typeface="Times New Roman" panose="02020603050405020304" pitchFamily="18" charset="0"/>
                <a:ea typeface="Times New Roman" panose="02020603050405020304" pitchFamily="18" charset="0"/>
              </a:rPr>
              <a:t>•        Грамматиканы бөлек қарастырмай, функционалдық-коммуникативтік  мәнмәтінде  оқытуға негізделген.</a:t>
            </a:r>
            <a:endParaRPr lang="kk-KZ" sz="3200" dirty="0">
              <a:solidFill>
                <a:srgbClr val="0070C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6382105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66800" y="180109"/>
            <a:ext cx="10903527" cy="5262979"/>
          </a:xfrm>
          <a:prstGeom prst="rect">
            <a:avLst/>
          </a:prstGeom>
        </p:spPr>
        <p:txBody>
          <a:bodyPr wrap="square">
            <a:spAutoFit/>
          </a:bodyPr>
          <a:lstStyle/>
          <a:p>
            <a:r>
              <a:rPr lang="en-US" sz="1100"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Сондай-ақ</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оқу</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бағдарламасында</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көрсетілген</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оқу</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мақсаттары</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студенттердің</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айтылым</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тыңдалым</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жазылым</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оқылым</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әрекеттерін</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қамти</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отырып</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коммуникативтік</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дағдыларын</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сенімді</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қалыптастыруға</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сол</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негізде</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күтілетін</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нәтижеге</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қол</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жеткізуге</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бағытталған</a:t>
            </a:r>
            <a:r>
              <a:rPr lang="en-US"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kk-KZ"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Сабақ барысында коммуникативтік әрекеттерді дамытуға бағытталған тапсырмалар өзіндік ерекшеліктеріне сәйкес белгілі бір  жүйемен жүзеге асады. Мысалы: р</a:t>
            </a:r>
            <a:r>
              <a:rPr lang="kk-KZ" sz="2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ецептивті (қабылдаушы) дағдылар қатарына </a:t>
            </a:r>
            <a:r>
              <a:rPr lang="kk-KZ" sz="24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тыңдалым </a:t>
            </a:r>
            <a:r>
              <a:rPr lang="kk-KZ" sz="2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мен </a:t>
            </a:r>
            <a:r>
              <a:rPr lang="kk-KZ" sz="24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оқылым </a:t>
            </a:r>
            <a:r>
              <a:rPr lang="kk-KZ" sz="2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жатады. Дәріс барысында осы екі дағдыны дамытуға арналған тапсырмалар мен ұсыныстарды қарастырамыз. </a:t>
            </a:r>
            <a:r>
              <a:rPr lang="kk-KZ"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Тыңдалым – сөйлеу әрекетінің ауызша баяндау түрі. Тыңдай отырып, өзіміздің серіктесімізден қажетті мәліметті аламыз және оның ойын, мақсатын білеміз,  тыңдалым дағдысын жүзеге асыру үшін тыңдалым алды, тыңдалым, тыңдалымнан кейінгі тапсырмалар ұйымдастырылу қажет. Оқылым мен жазылым дағдысын жүзеге асыру да дәл осы сипатта ұйымдастырылады. </a:t>
            </a:r>
            <a:r>
              <a:rPr lang="kk-KZ" sz="2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Продуктивті (өндіруші) дағдылар қатарына </a:t>
            </a:r>
            <a:r>
              <a:rPr lang="kk-KZ" sz="24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айтылым </a:t>
            </a:r>
            <a:r>
              <a:rPr lang="kk-KZ" sz="2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мен </a:t>
            </a:r>
            <a:r>
              <a:rPr lang="kk-KZ" sz="24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жазылым </a:t>
            </a:r>
            <a:r>
              <a:rPr lang="kk-KZ" sz="2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жатады. </a:t>
            </a:r>
            <a:endParaRPr lang="kk-KZ" sz="2400"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406683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23999" y="152400"/>
            <a:ext cx="10377055" cy="6555641"/>
          </a:xfrm>
          <a:prstGeom prst="rect">
            <a:avLst/>
          </a:prstGeom>
        </p:spPr>
        <p:txBody>
          <a:bodyPr wrap="square">
            <a:spAutoFit/>
          </a:bodyPr>
          <a:lstStyle/>
          <a:p>
            <a:r>
              <a:rPr lang="kk-KZ" sz="2800" dirty="0">
                <a:solidFill>
                  <a:srgbClr val="0070C0"/>
                </a:solidFill>
                <a:latin typeface="Times New Roman" panose="02020603050405020304" pitchFamily="18" charset="0"/>
                <a:ea typeface="Times New Roman" panose="02020603050405020304" pitchFamily="18" charset="0"/>
              </a:rPr>
              <a:t>Дәріс барысында осы екі дағдыны  қарастырамыз. </a:t>
            </a:r>
            <a:r>
              <a:rPr lang="kk-KZ" sz="2800" b="1" i="1" dirty="0">
                <a:solidFill>
                  <a:srgbClr val="0070C0"/>
                </a:solidFill>
                <a:latin typeface="Times New Roman" panose="02020603050405020304" pitchFamily="18" charset="0"/>
                <a:ea typeface="Times New Roman" panose="02020603050405020304" pitchFamily="18" charset="0"/>
              </a:rPr>
              <a:t>Айтылым</a:t>
            </a:r>
            <a:r>
              <a:rPr lang="kk-KZ" sz="2800" dirty="0">
                <a:solidFill>
                  <a:srgbClr val="0070C0"/>
                </a:solidFill>
                <a:latin typeface="Times New Roman" panose="02020603050405020304" pitchFamily="18" charset="0"/>
                <a:ea typeface="Times New Roman" panose="02020603050405020304" pitchFamily="18" charset="0"/>
              </a:rPr>
              <a:t> оның кімге арналғанына, мақсаты мен мәнмәтінге тығыз байланысты: бір мезгілде көптеген адам ауызша қарым-қатынасқа түсе алады немесе оның барысына ықпал ете алады.  </a:t>
            </a:r>
            <a:r>
              <a:rPr lang="kk-KZ" sz="2800" b="1" dirty="0">
                <a:solidFill>
                  <a:srgbClr val="0070C0"/>
                </a:solidFill>
                <a:latin typeface="Times New Roman" panose="02020603050405020304" pitchFamily="18" charset="0"/>
                <a:ea typeface="Times New Roman" panose="02020603050405020304" pitchFamily="18" charset="0"/>
              </a:rPr>
              <a:t>Жазылым</a:t>
            </a:r>
            <a:r>
              <a:rPr lang="kk-KZ" sz="2800" dirty="0">
                <a:solidFill>
                  <a:srgbClr val="0070C0"/>
                </a:solidFill>
                <a:latin typeface="Times New Roman" panose="02020603050405020304" pitchFamily="18" charset="0"/>
                <a:ea typeface="Times New Roman" panose="02020603050405020304" pitchFamily="18" charset="0"/>
              </a:rPr>
              <a:t> – бұл студенттерден үйлесімді мәтін құру үшін көптеген күрделі дағдыларды меңгеруді талап ететін міндет. Дегенмен, студенттер өздері меңгерген шеберліктерін үнемі көрсете бермейді, өйткені жазу барысында олар өз назарларын басқа дағдыға шоғырландырғандықтан, айталық, бай сөздік қорын көрсету мақсатында әдемі тілдік құралдарды қолданамын деп, тыныс белгілерін назарсыз қалдыруы мүмкін. Сабақ мақсатына жету үшін оқытушы бірқатар белсенді оқу тәсілдерін қолдана алады. Оқыту мен оқудың заманауи әдістері  студенттердің жеке ерекшеліктері мен қажеттіліктерін ескеру арқылы оқу үдерісін ұйымдастыруға аса мән беру керек.</a:t>
            </a:r>
            <a:endParaRPr lang="kk-KZ" sz="2800" dirty="0">
              <a:solidFill>
                <a:srgbClr val="0070C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5154006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82435" y="207818"/>
            <a:ext cx="10529455" cy="7000763"/>
          </a:xfrm>
          <a:prstGeom prst="rect">
            <a:avLst/>
          </a:prstGeom>
        </p:spPr>
        <p:txBody>
          <a:bodyPr wrap="square">
            <a:spAutoFit/>
          </a:bodyPr>
          <a:lstStyle/>
          <a:p>
            <a:pPr algn="just">
              <a:lnSpc>
                <a:spcPct val="107000"/>
              </a:lnSpc>
              <a:spcAft>
                <a:spcPts val="0"/>
              </a:spcAft>
            </a:pPr>
            <a:r>
              <a:rPr lang="kk-KZ"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«Қазақ әдебиеті» пәні бойынша  жаңартылған үлгіде оқу бағдарламасында   анализ және интерпретация бойынша «Шығармашалық жұмыс» бөлімі қарастырылады. </a:t>
            </a:r>
            <a:r>
              <a:rPr lang="ru-RU" sz="2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Бөлімнің</a:t>
            </a:r>
            <a:r>
              <a:rPr lang="ru-RU"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оқу</a:t>
            </a:r>
            <a:r>
              <a:rPr lang="ru-RU"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мақсаттары</a:t>
            </a:r>
            <a:r>
              <a:rPr lang="en-US" sz="20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r>
              <a:rPr lang="ru-RU" sz="2000" dirty="0" err="1"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Көркем</a:t>
            </a:r>
            <a:r>
              <a:rPr lang="ru-RU" sz="20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шығармадағы</a:t>
            </a:r>
            <a:r>
              <a:rPr lang="ru-RU"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көтерілген</a:t>
            </a:r>
            <a:r>
              <a:rPr lang="ru-RU"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мәселелерге</a:t>
            </a:r>
            <a:r>
              <a:rPr lang="ru-RU"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талдау</a:t>
            </a:r>
            <a:r>
              <a:rPr lang="ru-RU"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жасау</a:t>
            </a:r>
            <a:r>
              <a:rPr lang="ru-RU"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арқылы</a:t>
            </a:r>
            <a:r>
              <a:rPr lang="ru-RU"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өзіндік</a:t>
            </a:r>
            <a:r>
              <a:rPr lang="ru-RU"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пікірін</a:t>
            </a:r>
            <a:r>
              <a:rPr lang="ru-RU"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қосып</a:t>
            </a:r>
            <a:r>
              <a:rPr lang="en-US"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r>
              <a:rPr lang="ru-RU" sz="2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шығармашылық</a:t>
            </a:r>
            <a:r>
              <a:rPr lang="ru-RU"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жұмыс</a:t>
            </a:r>
            <a:r>
              <a:rPr lang="en-US"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эссе</a:t>
            </a:r>
            <a:r>
              <a:rPr lang="en-US"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әңгіме</a:t>
            </a:r>
            <a:r>
              <a:rPr lang="en-US"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r>
              <a:rPr lang="ru-RU" sz="2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өлең</a:t>
            </a:r>
            <a:r>
              <a:rPr lang="en-US"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r>
              <a:rPr lang="ru-RU" sz="2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әдеби</a:t>
            </a:r>
            <a:r>
              <a:rPr lang="ru-RU"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және</a:t>
            </a:r>
            <a:r>
              <a:rPr lang="ru-RU"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еркін</a:t>
            </a:r>
            <a:r>
              <a:rPr lang="ru-RU"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тақырыптарға</a:t>
            </a:r>
            <a:r>
              <a:rPr lang="ru-RU"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шығарма</a:t>
            </a:r>
            <a:r>
              <a:rPr lang="en-US"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жазу</a:t>
            </a:r>
            <a:r>
              <a:rPr lang="en-US"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kk-KZ"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kk-KZ"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Көркем шығармадағы ғаламдық тақырыптарға креативті ой қосып, шығармашылық жұмыс (эссе, әңгіме,өлең,әдеби және еркін тақырыптарға шығарма) жазу.  </a:t>
            </a:r>
            <a:endParaRPr lang="kk-KZ"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kk-KZ"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Бағалау және салыстыру бойынша «Әдеби эссе» бөлімі қарастырылады. Бөлімнің оқу мақсаттары:</a:t>
            </a:r>
            <a:endParaRPr lang="kk-KZ"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kk-KZ"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Шығарманың идеясын адамгершілік құндылық тұрғысынан талдап, әдеби эссе жазу;</a:t>
            </a:r>
            <a:endParaRPr lang="kk-KZ"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kk-KZ"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Шығарманы идеялық жағынан мазмұндас туындылармен салыстыра отырып, әдеби сын жазу.</a:t>
            </a:r>
            <a:endParaRPr lang="kk-KZ"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kk-KZ"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kk-KZ"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Әдеби шығарманы жаздырудың бірінші міндеті — тақырыпты түсіну. Бұл үшін әуелі жоспар құрып, шығарманың негізгі ойын ұғыну керек. Оқушымен жұмыс белгілі тақырыптың негізгі ойын анықтаудан басталуы керек. Тақырып сұрақ бойынша шығарма идеясын қалыптастыруды үйрете отырып меңгертіледі.</a:t>
            </a:r>
            <a:endParaRPr lang="kk-KZ"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kk-KZ"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Шығарма жазудың өзіндік біліктері:</a:t>
            </a:r>
            <a:r>
              <a:rPr lang="kk-KZ"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шығарманың негізгі ойын тану мен тақырыбын түсіну; шығарма жазу үшін материал жинау; жиналған материалды жүйелеу; әр жанрда шығарма жазу, шығарманың жоспарын құру, әдеби-сыни материалмен жұмыс; тілдік категориялар ережесін білу (сауаттылық); шығармада өзіндік көзқарас, ұстаным көрінуі.</a:t>
            </a:r>
            <a:endParaRPr lang="kk-KZ"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Bef>
                <a:spcPts val="225"/>
              </a:spcBef>
              <a:spcAft>
                <a:spcPts val="375"/>
              </a:spcAft>
            </a:pPr>
            <a:r>
              <a:rPr lang="kk-KZ"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endParaRPr lang="kk-KZ"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798941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79417" y="138546"/>
            <a:ext cx="10446327" cy="5083315"/>
          </a:xfrm>
          <a:prstGeom prst="rect">
            <a:avLst/>
          </a:prstGeom>
        </p:spPr>
        <p:txBody>
          <a:bodyPr wrap="square">
            <a:spAutoFit/>
          </a:bodyPr>
          <a:lstStyle/>
          <a:p>
            <a:pPr>
              <a:lnSpc>
                <a:spcPct val="107000"/>
              </a:lnSpc>
              <a:spcBef>
                <a:spcPts val="225"/>
              </a:spcBef>
              <a:spcAft>
                <a:spcPts val="375"/>
              </a:spcAft>
            </a:pPr>
            <a:r>
              <a:rPr lang="kk-KZ"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Сабақ барысында заманау технологияларды пайдалана отырып әр берілген тапсырмаға  дескрипторлары қойылып, с</a:t>
            </a:r>
            <a:r>
              <a:rPr lang="kk-KZ" sz="2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ыни ойлауды дамытатын белсенді әдістерді қолданып,</a:t>
            </a:r>
            <a:r>
              <a:rPr lang="kk-KZ" sz="2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2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саралап оқыту стратегияларын, пайдалансақ  біз діттеген масатқа жететініміз айдан анық.</a:t>
            </a:r>
            <a:endParaRPr lang="kk-KZ"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indent="450215" algn="just">
              <a:lnSpc>
                <a:spcPct val="107000"/>
              </a:lnSpc>
              <a:spcAft>
                <a:spcPts val="0"/>
              </a:spcAft>
            </a:pPr>
            <a:r>
              <a:rPr lang="kk-KZ" sz="2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Бағалау критерийлері негізінде білім алушылардың оқу нәтижелері туралы объективті ақпарат алу және оны оқу үдерісінде одан әрі жетілдіру үшін барлық мүдделі қатысушыларға ұсыну болып табылады.  Сабақ соңында міндетті түрде рефлексия жүргізілу қажет, себебі келесі сабақты нені басшылыққа алатынымыз анықталады.</a:t>
            </a:r>
            <a:endParaRPr lang="kk-KZ"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indent="450215" algn="just">
              <a:lnSpc>
                <a:spcPct val="107000"/>
              </a:lnSpc>
              <a:spcAft>
                <a:spcPts val="0"/>
              </a:spcAft>
            </a:pPr>
            <a:r>
              <a:rPr lang="kk-KZ" sz="2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Қорыта айтарым  жаңартылған білім аясында, білім алушыларға қазақ тілі мен әдебиеті пәнін, оның қағидаттарын  тереңірек ұғындырып,  өзіне деген сенімділікті арттырып, өз-өзін бағалауға мүмкіндік беретіні хақ! </a:t>
            </a:r>
            <a:endParaRPr lang="kk-KZ"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kk-KZ" sz="12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endParaRPr lang="kk-KZ"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749678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54182" y="2133600"/>
            <a:ext cx="9919854" cy="2554545"/>
          </a:xfrm>
          <a:prstGeom prst="rect">
            <a:avLst/>
          </a:prstGeom>
        </p:spPr>
        <p:txBody>
          <a:bodyPr wrap="square">
            <a:spAutoFit/>
          </a:bodyPr>
          <a:lstStyle/>
          <a:p>
            <a:pPr lvl="0" algn="ctr" defTabSz="914400"/>
            <a:r>
              <a:rPr lang="kk-KZ" sz="8000" b="1" dirty="0">
                <a:solidFill>
                  <a:srgbClr val="0070C0"/>
                </a:solidFill>
                <a:latin typeface="Times New Roman" pitchFamily="18" charset="0"/>
                <a:cs typeface="Times New Roman" pitchFamily="18" charset="0"/>
              </a:rPr>
              <a:t>Назарларыңызға рақмет!</a:t>
            </a:r>
            <a:endParaRPr lang="ru-RU" sz="8000" b="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3146459204"/>
      </p:ext>
    </p:extLst>
  </p:cSld>
  <p:clrMapOvr>
    <a:masterClrMapping/>
  </p:clrMapOvr>
  <p:timing>
    <p:tnLst>
      <p:par>
        <p:cTn id="1" dur="indefinite" restart="never" nodeType="tmRoot"/>
      </p:par>
    </p:tnLst>
  </p:timing>
</p:sld>
</file>

<file path=ppt/theme/theme1.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Аспект">
  <a:themeElements>
    <a:clrScheme name="Аспект">
      <a:dk1>
        <a:sysClr val="windowText" lastClr="000000"/>
      </a:dk1>
      <a:lt1>
        <a:sysClr val="window" lastClr="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Аспект">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docProps/app.xml><?xml version="1.0" encoding="utf-8"?>
<Properties xmlns="http://schemas.openxmlformats.org/officeDocument/2006/extended-properties" xmlns:vt="http://schemas.openxmlformats.org/officeDocument/2006/docPropsVTypes">
  <Template/>
  <TotalTime>51</TotalTime>
  <Words>320</Words>
  <Application>Microsoft Office PowerPoint</Application>
  <PresentationFormat>Широкоэкранный</PresentationFormat>
  <Paragraphs>27</Paragraphs>
  <Slides>8</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2</vt:i4>
      </vt:variant>
      <vt:variant>
        <vt:lpstr>Заголовки слайдов</vt:lpstr>
      </vt:variant>
      <vt:variant>
        <vt:i4>8</vt:i4>
      </vt:variant>
    </vt:vector>
  </HeadingPairs>
  <TitlesOfParts>
    <vt:vector size="15" baseType="lpstr">
      <vt:lpstr>Arial</vt:lpstr>
      <vt:lpstr>Calibri</vt:lpstr>
      <vt:lpstr>Times New Roman</vt:lpstr>
      <vt:lpstr>Trebuchet MS</vt:lpstr>
      <vt:lpstr>Wingdings 3</vt:lpstr>
      <vt:lpstr>Специальное оформление</vt:lpstr>
      <vt:lpstr>Аспект</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MEDIAMART</dc:creator>
  <cp:lastModifiedBy>MEDIAMART</cp:lastModifiedBy>
  <cp:revision>7</cp:revision>
  <dcterms:created xsi:type="dcterms:W3CDTF">2021-12-18T12:54:14Z</dcterms:created>
  <dcterms:modified xsi:type="dcterms:W3CDTF">2021-12-18T13:45:45Z</dcterms:modified>
</cp:coreProperties>
</file>